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8"/>
  </p:notesMasterIdLst>
  <p:sldIdLst>
    <p:sldId id="353" r:id="rId2"/>
    <p:sldId id="270" r:id="rId3"/>
    <p:sldId id="271" r:id="rId4"/>
    <p:sldId id="339" r:id="rId5"/>
    <p:sldId id="273" r:id="rId6"/>
    <p:sldId id="351" r:id="rId7"/>
    <p:sldId id="291" r:id="rId8"/>
    <p:sldId id="368" r:id="rId9"/>
    <p:sldId id="366" r:id="rId10"/>
    <p:sldId id="367" r:id="rId11"/>
    <p:sldId id="363" r:id="rId12"/>
    <p:sldId id="359" r:id="rId13"/>
    <p:sldId id="355" r:id="rId14"/>
    <p:sldId id="356" r:id="rId15"/>
    <p:sldId id="357" r:id="rId16"/>
    <p:sldId id="358" r:id="rId17"/>
    <p:sldId id="364" r:id="rId18"/>
    <p:sldId id="360" r:id="rId19"/>
    <p:sldId id="361" r:id="rId20"/>
    <p:sldId id="362" r:id="rId21"/>
    <p:sldId id="354" r:id="rId22"/>
    <p:sldId id="369" r:id="rId23"/>
    <p:sldId id="370" r:id="rId24"/>
    <p:sldId id="371" r:id="rId25"/>
    <p:sldId id="372" r:id="rId26"/>
    <p:sldId id="323" r:id="rId27"/>
  </p:sldIdLst>
  <p:sldSz cx="18288000" cy="10287000"/>
  <p:notesSz cx="6858000" cy="9144000"/>
  <p:embeddedFontLst>
    <p:embeddedFont>
      <p:font typeface="Cooper Hewitt" panose="020B0604020202020204" charset="0"/>
      <p:regular r:id="rId29"/>
    </p:embeddedFont>
    <p:embeddedFont>
      <p:font typeface="Cooper Hewitt Bold" panose="020B0604020202020204" charset="0"/>
      <p:regular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DM Sans Bold" charset="0"/>
      <p:regular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0073" autoAdjust="0"/>
  </p:normalViewPr>
  <p:slideViewPr>
    <p:cSldViewPr>
      <p:cViewPr varScale="1">
        <p:scale>
          <a:sx n="59" d="100"/>
          <a:sy n="59" d="100"/>
        </p:scale>
        <p:origin x="1434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F11DD12-7AFE-43D1-9DE7-DABCB0FBF636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Common Attack Vectors</a:t>
          </a:r>
          <a:endParaRPr lang="de-DE" dirty="0">
            <a:solidFill>
              <a:schemeClr val="tx1"/>
            </a:solidFill>
          </a:endParaRPr>
        </a:p>
      </dgm:t>
    </dgm:pt>
    <dgm:pt modelId="{9EE58070-1AD9-4D95-BAC7-657063C6808C}" type="parTrans" cxnId="{C5436612-0650-44F5-8DCC-7A095A3CB84F}">
      <dgm:prSet/>
      <dgm:spPr/>
      <dgm:t>
        <a:bodyPr/>
        <a:lstStyle/>
        <a:p>
          <a:endParaRPr lang="en-BS"/>
        </a:p>
      </dgm:t>
    </dgm:pt>
    <dgm:pt modelId="{D1B07776-8783-4954-A336-9B2BC934A4BA}" type="sibTrans" cxnId="{C5436612-0650-44F5-8DCC-7A095A3CB84F}">
      <dgm:prSet/>
      <dgm:spPr/>
      <dgm:t>
        <a:bodyPr/>
        <a:lstStyle/>
        <a:p>
          <a:endParaRPr lang="en-BS"/>
        </a:p>
      </dgm:t>
    </dgm:pt>
    <dgm:pt modelId="{6D8AF7C0-F507-4B42-853C-D20855A49D4C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Vulnerability</a:t>
          </a:r>
        </a:p>
      </dgm:t>
    </dgm:pt>
    <dgm:pt modelId="{857A3523-DBFF-4DDD-80E3-580400F88170}" type="parTrans" cxnId="{B4903F06-16CC-492A-B2FB-6C0CFA3CF8E9}">
      <dgm:prSet/>
      <dgm:spPr/>
      <dgm:t>
        <a:bodyPr/>
        <a:lstStyle/>
        <a:p>
          <a:endParaRPr lang="en-BS"/>
        </a:p>
      </dgm:t>
    </dgm:pt>
    <dgm:pt modelId="{C19E5EF7-EE06-44A0-A148-65D69F4A9312}" type="sibTrans" cxnId="{B4903F06-16CC-492A-B2FB-6C0CFA3CF8E9}">
      <dgm:prSet/>
      <dgm:spPr/>
      <dgm:t>
        <a:bodyPr/>
        <a:lstStyle/>
        <a:p>
          <a:endParaRPr lang="en-BS"/>
        </a:p>
      </dgm:t>
    </dgm:pt>
    <dgm:pt modelId="{6B6A1A08-9225-4FC8-9848-D0A4255C2AF2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Portuguese landscape</a:t>
          </a:r>
        </a:p>
      </dgm:t>
    </dgm:pt>
    <dgm:pt modelId="{8EE6959A-70AA-4E5C-8F7C-6BF1A8F68F6F}" type="parTrans" cxnId="{E9500D44-D7C8-4274-AB1B-FCB7B3F701D7}">
      <dgm:prSet/>
      <dgm:spPr/>
      <dgm:t>
        <a:bodyPr/>
        <a:lstStyle/>
        <a:p>
          <a:endParaRPr lang="en-BS"/>
        </a:p>
      </dgm:t>
    </dgm:pt>
    <dgm:pt modelId="{F3994AFA-DF88-4BD9-A687-1047DCCD49E2}" type="sibTrans" cxnId="{E9500D44-D7C8-4274-AB1B-FCB7B3F701D7}">
      <dgm:prSet/>
      <dgm:spPr/>
      <dgm:t>
        <a:bodyPr/>
        <a:lstStyle/>
        <a:p>
          <a:endParaRPr lang="en-B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6A6F7AA9-AB5B-4D47-94E2-B1C9EC4FB081}" type="pres">
      <dgm:prSet presAssocID="{6D8AF7C0-F507-4B42-853C-D20855A49D4C}" presName="text_1" presStyleLbl="node1" presStyleIdx="0" presStyleCnt="3">
        <dgm:presLayoutVars>
          <dgm:bulletEnabled val="1"/>
        </dgm:presLayoutVars>
      </dgm:prSet>
      <dgm:spPr/>
    </dgm:pt>
    <dgm:pt modelId="{3E676253-F428-47AE-A5EF-75BB630D249B}" type="pres">
      <dgm:prSet presAssocID="{6D8AF7C0-F507-4B42-853C-D20855A49D4C}" presName="accent_1" presStyleCnt="0"/>
      <dgm:spPr/>
    </dgm:pt>
    <dgm:pt modelId="{E7E02C05-36D2-4D81-9D13-BD3BC5C79F0D}" type="pres">
      <dgm:prSet presAssocID="{6D8AF7C0-F507-4B42-853C-D20855A49D4C}" presName="accentRepeatNode" presStyleLbl="solidFgAcc1" presStyleIdx="0" presStyleCnt="3"/>
      <dgm:spPr>
        <a:xfrm>
          <a:off x="95160" y="283150"/>
          <a:ext cx="944639" cy="9446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gm:spPr>
    </dgm:pt>
    <dgm:pt modelId="{3FD6F1B9-36C7-47E9-AD48-59A1D6C8CA39}" type="pres">
      <dgm:prSet presAssocID="{DF11DD12-7AFE-43D1-9DE7-DABCB0FBF636}" presName="text_2" presStyleLbl="node1" presStyleIdx="1" presStyleCnt="3">
        <dgm:presLayoutVars>
          <dgm:bulletEnabled val="1"/>
        </dgm:presLayoutVars>
      </dgm:prSet>
      <dgm:spPr/>
    </dgm:pt>
    <dgm:pt modelId="{6E962512-6C10-486E-8F4C-834D7A8E5571}" type="pres">
      <dgm:prSet presAssocID="{DF11DD12-7AFE-43D1-9DE7-DABCB0FBF636}" presName="accent_2" presStyleCnt="0"/>
      <dgm:spPr/>
    </dgm:pt>
    <dgm:pt modelId="{0A676B2F-0C72-43B2-9186-399984D326FC}" type="pres">
      <dgm:prSet presAssocID="{DF11DD12-7AFE-43D1-9DE7-DABCB0FBF636}" presName="accentRepeatNode" presStyleLbl="solidFgAcc1" presStyleIdx="1" presStyleCnt="3"/>
      <dgm:spPr>
        <a:xfrm>
          <a:off x="98786" y="348422"/>
          <a:ext cx="1162214" cy="1162214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gm:spPr>
    </dgm:pt>
    <dgm:pt modelId="{EF740D53-595F-44E8-A2E1-002C2E3E7F5B}" type="pres">
      <dgm:prSet presAssocID="{6B6A1A08-9225-4FC8-9848-D0A4255C2AF2}" presName="text_3" presStyleLbl="node1" presStyleIdx="2" presStyleCnt="3">
        <dgm:presLayoutVars>
          <dgm:bulletEnabled val="1"/>
        </dgm:presLayoutVars>
      </dgm:prSet>
      <dgm:spPr/>
    </dgm:pt>
    <dgm:pt modelId="{FA075A57-E5D5-4617-B47A-EC7126017A46}" type="pres">
      <dgm:prSet presAssocID="{6B6A1A08-9225-4FC8-9848-D0A4255C2AF2}" presName="accent_3" presStyleCnt="0"/>
      <dgm:spPr/>
    </dgm:pt>
    <dgm:pt modelId="{882C03BA-87A2-410F-8B8E-7DEE7E515A5C}" type="pres">
      <dgm:prSet presAssocID="{6B6A1A08-9225-4FC8-9848-D0A4255C2AF2}" presName="accentRepeatNode" presStyleLbl="solidFgAcc1" presStyleIdx="2" presStyleCnt="3"/>
      <dgm:spPr>
        <a:xfrm>
          <a:off x="802884" y="2549559"/>
          <a:ext cx="944639" cy="9446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gm:spPr>
    </dgm:pt>
  </dgm:ptLst>
  <dgm:cxnLst>
    <dgm:cxn modelId="{B4903F06-16CC-492A-B2FB-6C0CFA3CF8E9}" srcId="{7759606E-8F8C-46E6-B4A5-E9D4FDF0A303}" destId="{6D8AF7C0-F507-4B42-853C-D20855A49D4C}" srcOrd="0" destOrd="0" parTransId="{857A3523-DBFF-4DDD-80E3-580400F88170}" sibTransId="{C19E5EF7-EE06-44A0-A148-65D69F4A9312}"/>
    <dgm:cxn modelId="{C5436612-0650-44F5-8DCC-7A095A3CB84F}" srcId="{7759606E-8F8C-46E6-B4A5-E9D4FDF0A303}" destId="{DF11DD12-7AFE-43D1-9DE7-DABCB0FBF636}" srcOrd="1" destOrd="0" parTransId="{9EE58070-1AD9-4D95-BAC7-657063C6808C}" sibTransId="{D1B07776-8783-4954-A336-9B2BC934A4BA}"/>
    <dgm:cxn modelId="{948CB62F-596C-44AE-93C4-BB6C6D120C02}" type="presOf" srcId="{C19E5EF7-EE06-44A0-A148-65D69F4A9312}" destId="{FC97BD6D-CD99-4821-80ED-782211115F1A}" srcOrd="0" destOrd="0" presId="urn:microsoft.com/office/officeart/2008/layout/VerticalCurvedList"/>
    <dgm:cxn modelId="{E9500D44-D7C8-4274-AB1B-FCB7B3F701D7}" srcId="{7759606E-8F8C-46E6-B4A5-E9D4FDF0A303}" destId="{6B6A1A08-9225-4FC8-9848-D0A4255C2AF2}" srcOrd="2" destOrd="0" parTransId="{8EE6959A-70AA-4E5C-8F7C-6BF1A8F68F6F}" sibTransId="{F3994AFA-DF88-4BD9-A687-1047DCCD49E2}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A0D2F78E-571B-465B-ABE3-CA08A1B161B4}" type="presOf" srcId="{6B6A1A08-9225-4FC8-9848-D0A4255C2AF2}" destId="{EF740D53-595F-44E8-A2E1-002C2E3E7F5B}" srcOrd="0" destOrd="0" presId="urn:microsoft.com/office/officeart/2008/layout/VerticalCurvedList"/>
    <dgm:cxn modelId="{85F100A2-6602-4295-ABD0-7B8FBAB9B0DE}" type="presOf" srcId="{DF11DD12-7AFE-43D1-9DE7-DABCB0FBF636}" destId="{3FD6F1B9-36C7-47E9-AD48-59A1D6C8CA39}" srcOrd="0" destOrd="0" presId="urn:microsoft.com/office/officeart/2008/layout/VerticalCurvedList"/>
    <dgm:cxn modelId="{E0C8E2DE-FF1E-4D6B-A249-0098DCE0E075}" type="presOf" srcId="{6D8AF7C0-F507-4B42-853C-D20855A49D4C}" destId="{6A6F7AA9-AB5B-4D47-94E2-B1C9EC4FB081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E2FBDAD3-27E5-4E1D-A289-BE2A3A5A3EFF}" type="presParOf" srcId="{8E6B8565-0C85-42A9-9335-A8077DD5C6AA}" destId="{6A6F7AA9-AB5B-4D47-94E2-B1C9EC4FB081}" srcOrd="1" destOrd="0" presId="urn:microsoft.com/office/officeart/2008/layout/VerticalCurvedList"/>
    <dgm:cxn modelId="{9C89EBF6-FDA5-4FE7-86F4-8A1699A37C87}" type="presParOf" srcId="{8E6B8565-0C85-42A9-9335-A8077DD5C6AA}" destId="{3E676253-F428-47AE-A5EF-75BB630D249B}" srcOrd="2" destOrd="0" presId="urn:microsoft.com/office/officeart/2008/layout/VerticalCurvedList"/>
    <dgm:cxn modelId="{892681DD-0F8B-48BC-937E-77765B82D183}" type="presParOf" srcId="{3E676253-F428-47AE-A5EF-75BB630D249B}" destId="{E7E02C05-36D2-4D81-9D13-BD3BC5C79F0D}" srcOrd="0" destOrd="0" presId="urn:microsoft.com/office/officeart/2008/layout/VerticalCurvedList"/>
    <dgm:cxn modelId="{A08EA862-45E3-42CE-8AC1-9C0203F45FCC}" type="presParOf" srcId="{8E6B8565-0C85-42A9-9335-A8077DD5C6AA}" destId="{3FD6F1B9-36C7-47E9-AD48-59A1D6C8CA39}" srcOrd="3" destOrd="0" presId="urn:microsoft.com/office/officeart/2008/layout/VerticalCurvedList"/>
    <dgm:cxn modelId="{C70ADE50-95C6-4F3C-ADC3-B97374091AFC}" type="presParOf" srcId="{8E6B8565-0C85-42A9-9335-A8077DD5C6AA}" destId="{6E962512-6C10-486E-8F4C-834D7A8E5571}" srcOrd="4" destOrd="0" presId="urn:microsoft.com/office/officeart/2008/layout/VerticalCurvedList"/>
    <dgm:cxn modelId="{9231BE05-B76F-4BF2-9D29-A5DF7DE0CAB8}" type="presParOf" srcId="{6E962512-6C10-486E-8F4C-834D7A8E5571}" destId="{0A676B2F-0C72-43B2-9186-399984D326FC}" srcOrd="0" destOrd="0" presId="urn:microsoft.com/office/officeart/2008/layout/VerticalCurvedList"/>
    <dgm:cxn modelId="{CFF163D0-6434-4D16-83AE-F31B59C36249}" type="presParOf" srcId="{8E6B8565-0C85-42A9-9335-A8077DD5C6AA}" destId="{EF740D53-595F-44E8-A2E1-002C2E3E7F5B}" srcOrd="5" destOrd="0" presId="urn:microsoft.com/office/officeart/2008/layout/VerticalCurvedList"/>
    <dgm:cxn modelId="{27861CC7-C978-46CA-A148-C5391E95B493}" type="presParOf" srcId="{8E6B8565-0C85-42A9-9335-A8077DD5C6AA}" destId="{FA075A57-E5D5-4617-B47A-EC7126017A46}" srcOrd="6" destOrd="0" presId="urn:microsoft.com/office/officeart/2008/layout/VerticalCurvedList"/>
    <dgm:cxn modelId="{747B152A-8228-4B96-91C9-67F6D71A4722}" type="presParOf" srcId="{FA075A57-E5D5-4617-B47A-EC7126017A46}" destId="{882C03BA-87A2-410F-8B8E-7DEE7E515A5C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6831147" y="-1044926"/>
          <a:ext cx="8133610" cy="8133610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F7AA9-AB5B-4D47-94E2-B1C9EC4FB081}">
      <dsp:nvSpPr>
        <dsp:cNvPr id="0" name=""/>
        <dsp:cNvSpPr/>
      </dsp:nvSpPr>
      <dsp:spPr>
        <a:xfrm>
          <a:off x="838873" y="604375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Vulnerability</a:t>
          </a:r>
        </a:p>
      </dsp:txBody>
      <dsp:txXfrm>
        <a:off x="838873" y="604375"/>
        <a:ext cx="15843310" cy="1208751"/>
      </dsp:txXfrm>
    </dsp:sp>
    <dsp:sp modelId="{E7E02C05-36D2-4D81-9D13-BD3BC5C79F0D}">
      <dsp:nvSpPr>
        <dsp:cNvPr id="0" name=""/>
        <dsp:cNvSpPr/>
      </dsp:nvSpPr>
      <dsp:spPr>
        <a:xfrm>
          <a:off x="83403" y="453281"/>
          <a:ext cx="1510939" cy="15109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6F1B9-36C7-47E9-AD48-59A1D6C8CA39}">
      <dsp:nvSpPr>
        <dsp:cNvPr id="0" name=""/>
        <dsp:cNvSpPr/>
      </dsp:nvSpPr>
      <dsp:spPr>
        <a:xfrm>
          <a:off x="1278254" y="2417503"/>
          <a:ext cx="15403929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chemeClr val="tx1"/>
              </a:solidFill>
            </a:rPr>
            <a:t>Common Attack Vectors</a:t>
          </a:r>
          <a:endParaRPr lang="de-DE" sz="6300" kern="1200" dirty="0">
            <a:solidFill>
              <a:schemeClr val="tx1"/>
            </a:solidFill>
          </a:endParaRPr>
        </a:p>
      </dsp:txBody>
      <dsp:txXfrm>
        <a:off x="1278254" y="2417503"/>
        <a:ext cx="15403929" cy="1208751"/>
      </dsp:txXfrm>
    </dsp:sp>
    <dsp:sp modelId="{0A676B2F-0C72-43B2-9186-399984D326FC}">
      <dsp:nvSpPr>
        <dsp:cNvPr id="0" name=""/>
        <dsp:cNvSpPr/>
      </dsp:nvSpPr>
      <dsp:spPr>
        <a:xfrm>
          <a:off x="522785" y="2266409"/>
          <a:ext cx="1510939" cy="15109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40D53-595F-44E8-A2E1-002C2E3E7F5B}">
      <dsp:nvSpPr>
        <dsp:cNvPr id="0" name=""/>
        <dsp:cNvSpPr/>
      </dsp:nvSpPr>
      <dsp:spPr>
        <a:xfrm>
          <a:off x="838873" y="4230630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Portuguese landscape</a:t>
          </a:r>
        </a:p>
      </dsp:txBody>
      <dsp:txXfrm>
        <a:off x="838873" y="4230630"/>
        <a:ext cx="15843310" cy="1208751"/>
      </dsp:txXfrm>
    </dsp:sp>
    <dsp:sp modelId="{882C03BA-87A2-410F-8B8E-7DEE7E515A5C}">
      <dsp:nvSpPr>
        <dsp:cNvPr id="0" name=""/>
        <dsp:cNvSpPr/>
      </dsp:nvSpPr>
      <dsp:spPr>
        <a:xfrm>
          <a:off x="83403" y="4079536"/>
          <a:ext cx="1510939" cy="15109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ED5F3-3099-454D-91E3-D5A63B55A82D}" type="datetimeFigureOut">
              <a:rPr lang="en-BS" smtClean="0"/>
              <a:t>18/05/2025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9DE2-5089-4AEC-BD72-2C623C18130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900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43D1-9705-3538-3E56-1324ED99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EBE77-DB4A-D077-DFA4-E41C22184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ECD19-4C06-ECCE-8D00-4AC88DF85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F17D8-B2C6-1BB0-6B2A-7E9090496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655357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A7B5-8413-E227-5C16-AEA92F44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86F39-7AEE-9E9D-B8FA-BC322C91C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2F1B1-45E9-506D-41A2-8978C3ED5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B3F6-1B2E-2A88-C13D-3DEE46C9A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10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66748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5DAC5-591D-BD91-4E4B-76B67E2C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5C8E9-E605-5EE6-D9BE-95F496944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63878-0F3C-89B2-756A-AC40F964F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D64C5-9C6D-C3B6-8241-2F1DB7C4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11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70497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8175B-985C-B967-6C78-A49DC9318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ED7CA-BFAA-7E55-D109-DEA7900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EB8C7-B8C6-7F86-D0CB-0210BD2A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366CE-A064-6404-A94A-D708EDC1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048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3DE0D-EA09-9D41-69A4-31BB9E8E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DDB22-17B9-6F98-C927-B25825935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3852-2B5E-DA64-676D-066782DF7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2C791-2B18-0130-DEB1-91FE5ABF8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13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37792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62544-CFAE-06F5-A832-3EEB4404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0BC8F-9C67-0DBE-D951-94FC94F86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C77D7-75B0-5D5C-90A0-34DB49128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489D4-B503-62F7-EC60-8EE081CE2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104723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3269-6293-577F-6C03-08569976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D7A16-D33F-5850-95B3-95C1BFAEB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63366-42E4-079B-4B38-73CECF0A0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705D1-321B-5D50-103D-454496FE7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15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020047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53D3-FC5E-5AF7-0C33-6A1F1A05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59BA6-4A83-7CF1-AC69-872D8EEAD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26C3C-09E4-8014-8825-67B46448D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AB05C-C8E1-DE69-006C-0AE24B8A6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16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82893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F0BA8-321C-CFA8-6E19-39F84643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8C01D-056D-BCF1-2131-2D6FEA6B8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1C71E-5497-CFC6-6C7F-413636AE8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F789-D73B-96D2-8304-A5A0CB30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17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72060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24F66-93D4-BEA0-04CC-300F2B90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6E3DC-7922-5A41-A2EF-A3F3AA13D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56547-BA19-CB7D-99B2-00FD3B9E2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DA5A-6D10-E035-4660-3A7519585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18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78281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9BE93-7A71-4A59-2EE0-36AD06F3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9CA0B-9CC9-D644-2CE5-B2CCC97C2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E6242-3E13-DC30-C829-CF087E32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D8556-0590-51A2-C697-324D91C0E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19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31428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2393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B5EC6-F07F-F304-CEFB-FF711AE7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3B395-0038-209F-33F9-60F006484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864A7-955B-C9F3-70DB-9242B8A1B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22BF1-8DAE-E699-9ECA-C18F369A1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20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431417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4313-842F-D641-A49A-943333E0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84A6A-04DE-96E8-314D-CB30BE1B4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A7B82-8D2A-ECFD-254B-55D65ADE2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069D-37B4-FCF7-20F9-F8806393B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21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285048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C595A-EA4E-69A6-AF67-B7B6AE72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2A627-7E17-AAD3-F72F-81050FDAF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835F4-1F71-F9AD-5DDB-2E59DFA0A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7FEEB-DC72-F581-C325-4018DE7EF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125659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7301-486B-8C56-0AE3-65FF89031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F33F4-6995-C22C-CFCD-8599CCB9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2EA24-B41E-042C-086B-82FB3C51E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2D506-A7E9-F2B1-C9E4-01D4894BE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23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875517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7DF3-2E79-45A7-8E6B-381425665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9FD51-3DAD-74ED-EBED-E857F646B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45BFF-A256-71D0-7368-8B41FF8AD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690F-C293-DD61-A7D9-B9647F908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914928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72E1-2D7C-C277-B990-EFAD6163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2ECC4-9D28-1839-14A8-4F911830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3A6ED-91C8-3559-3B0E-D97457A78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https://images.shodan.io/?query=has_screenshot%3Atrue+country%3A%22DE%22+-screenshot.label%3Adesktop&amp;language=en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DD3B5-A31F-F5D3-FFCF-FE0199539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25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00491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26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2758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3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4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EB17-82C9-28AF-34B6-A68C6CD7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76BF0-85ED-65A3-60E5-78C7C39A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C92AA-3246-B062-43C6-F44F1B46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64A3A-EF3D-9034-542C-83DDB730E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5397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5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36722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821F-0EA0-8C57-51B7-30F0E7AF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3C62A-BC29-C724-1828-068D5B3F2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5F69B-47E1-7CDB-C3BF-F090F2475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A1AF-F620-FE32-198D-B136343E9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6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07133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7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15552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36FAC-4AC5-110C-CEED-945AFB8F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1CC25-1ECF-630D-555E-9BD2E6431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7BCC0-B3D2-5ABC-3DFA-E4B7F9065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34968-433C-C233-8A39-1A855AE83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8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07011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4722-E32B-42C8-C96A-A71ABDC2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3E0D9-E007-E2E0-BA04-E5B4ECC62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D6539-1F49-5157-2546-7126EDA5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High and Critical amounts to more than 53% of all vulnerabilities</a:t>
            </a:r>
            <a:endParaRPr lang="en-US" dirty="0"/>
          </a:p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056D0-6565-EA26-F7CE-8CF08B5AE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9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64906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8"/>
          </a:xfrm>
        </p:spPr>
        <p:txBody>
          <a:bodyPr anchor="b"/>
          <a:lstStyle>
            <a:lvl1pPr marL="0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1"/>
            <a:ext cx="4038600" cy="4525964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4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399"/>
            </a:lvl1pPr>
            <a:lvl2pPr marL="457239" indent="0">
              <a:buNone/>
              <a:defRPr sz="1200"/>
            </a:lvl2pPr>
            <a:lvl3pPr marL="914478" indent="0">
              <a:buNone/>
              <a:defRPr sz="1001"/>
            </a:lvl3pPr>
            <a:lvl4pPr marL="1371719" indent="0">
              <a:buNone/>
              <a:defRPr sz="901"/>
            </a:lvl4pPr>
            <a:lvl5pPr marL="1828958" indent="0">
              <a:buNone/>
              <a:defRPr sz="901"/>
            </a:lvl5pPr>
            <a:lvl6pPr marL="2286197" indent="0">
              <a:buNone/>
              <a:defRPr sz="901"/>
            </a:lvl6pPr>
            <a:lvl7pPr marL="2743437" indent="0">
              <a:buNone/>
              <a:defRPr sz="901"/>
            </a:lvl7pPr>
            <a:lvl8pPr marL="3200678" indent="0">
              <a:buNone/>
              <a:defRPr sz="901"/>
            </a:lvl8pPr>
            <a:lvl9pPr marL="3657917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1"/>
            <a:ext cx="5486400" cy="566738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6"/>
            <a:ext cx="54864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3"/>
          </a:xfrm>
        </p:spPr>
        <p:txBody>
          <a:bodyPr/>
          <a:lstStyle>
            <a:lvl1pPr marL="0" indent="0">
              <a:buNone/>
              <a:defRPr sz="1399"/>
            </a:lvl1pPr>
            <a:lvl2pPr marL="457239" indent="0">
              <a:buNone/>
              <a:defRPr sz="1200"/>
            </a:lvl2pPr>
            <a:lvl3pPr marL="914478" indent="0">
              <a:buNone/>
              <a:defRPr sz="1001"/>
            </a:lvl3pPr>
            <a:lvl4pPr marL="1371719" indent="0">
              <a:buNone/>
              <a:defRPr sz="901"/>
            </a:lvl4pPr>
            <a:lvl5pPr marL="1828958" indent="0">
              <a:buNone/>
              <a:defRPr sz="901"/>
            </a:lvl5pPr>
            <a:lvl6pPr marL="2286197" indent="0">
              <a:buNone/>
              <a:defRPr sz="901"/>
            </a:lvl6pPr>
            <a:lvl7pPr marL="2743437" indent="0">
              <a:buNone/>
              <a:defRPr sz="901"/>
            </a:lvl7pPr>
            <a:lvl8pPr marL="3200678" indent="0">
              <a:buNone/>
              <a:defRPr sz="901"/>
            </a:lvl8pPr>
            <a:lvl9pPr marL="3657917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78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0" indent="-342930" algn="l" defTabSz="914478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3014" indent="-285775" algn="l" defTabSz="914478" rtl="0" eaLnBrk="1" latinLnBrk="0" hangingPunct="1">
        <a:spcBef>
          <a:spcPct val="20000"/>
        </a:spcBef>
        <a:buFont typeface="Arial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haveibeenpwned.com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kaggle.com/datasets/wjburns/common-password-list-rockyoutxt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hyperlink" Target="https://www.shodan.io/search?query=contabilidade+port%3A445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ransomwatch.telemetry.ltd/#/READM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s.shodan.io/?query=ransomware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moreransom.org/en/index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ansomwatch.telemetry.ltd/#/recentposts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explor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s.shodan.io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github.com/pedroaovieira/osint/tree/main/shodan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xposure.shodan.io/#/PT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dan.io/search?query=vuln%3ACVE-2022-32548+country%3Apt" TargetMode="External"/><Relationship Id="rId13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hyperlink" Target="https://www.youtube.com/watch?v=QBgU0JWFYX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watch?v=9ZVaj8ETCU8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3.png"/><Relationship Id="rId10" Type="http://schemas.openxmlformats.org/officeDocument/2006/relationships/hyperlink" Target="https://www.shodan.io/search?query=vuln%3Ams17-010+country%3Apt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gJm0C6jzbo" TargetMode="External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hyperlink" Target="https://www.shodan.io/search?query=vuln%3ACVE-2020-0796+country%3Ap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vuln%3ACVE-2014-0160+country%3Apt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3.png"/><Relationship Id="rId10" Type="http://schemas.openxmlformats.org/officeDocument/2006/relationships/hyperlink" Target="https://www.youtube.com/watch?v=yn59HYdwzDs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vuln%3ACVE-2019-0708+country%3Apt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0.png"/><Relationship Id="rId4" Type="http://schemas.openxmlformats.org/officeDocument/2006/relationships/image" Target="../media/image2.svg"/><Relationship Id="rId9" Type="http://schemas.openxmlformats.org/officeDocument/2006/relationships/hyperlink" Target="https://www.youtube.com/watch?v=rAMKgrzO9KQ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country%3Apt+port%3A%22445%22+Authentication%3A+%22disabled%22" TargetMode="External"/><Relationship Id="rId11" Type="http://schemas.openxmlformats.org/officeDocument/2006/relationships/image" Target="../media/image55.png"/><Relationship Id="rId5" Type="http://schemas.openxmlformats.org/officeDocument/2006/relationships/image" Target="../media/image3.png"/><Relationship Id="rId10" Type="http://schemas.openxmlformats.org/officeDocument/2006/relationships/image" Target="../media/image54.png"/><Relationship Id="rId4" Type="http://schemas.openxmlformats.org/officeDocument/2006/relationships/image" Target="../media/image2.sv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hyperlink" Target="https://images.shodan.io/?query=vnc+screenshot.label%3Aloggedin+country%3Ap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s.gov.pt/pt/notificacao-incidentes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hyperlink" Target="https://www.cncs.gov.pt/" TargetMode="Externa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nacom.pt/render.jsp?categoryId=345750" TargetMode="External"/><Relationship Id="rId11" Type="http://schemas.openxmlformats.org/officeDocument/2006/relationships/hyperlink" Target="https://cibercrime.ministeriopublico.pt/" TargetMode="External"/><Relationship Id="rId5" Type="http://schemas.openxmlformats.org/officeDocument/2006/relationships/hyperlink" Target="https://dre.pt/dre/detalhe/decreto-lei/65-2021-168697988" TargetMode="External"/><Relationship Id="rId10" Type="http://schemas.openxmlformats.org/officeDocument/2006/relationships/hyperlink" Target="https://www.policiajudiciaria.pt/unc3t/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www.cncs.gov.pt/pt/certp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pedroaovieira/overlay/about-this-profile/" TargetMode="Externa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vd.nist.gov/general/nvd-dashboar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D3A16-49D7-B7A7-A2BD-35DEDB7EE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374C30-24C9-E312-625B-8C79858046FB}"/>
              </a:ext>
            </a:extLst>
          </p:cNvPr>
          <p:cNvSpPr/>
          <p:nvPr/>
        </p:nvSpPr>
        <p:spPr>
          <a:xfrm>
            <a:off x="-762000" y="-42208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E47319-5F01-7993-A30A-89A785BB4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F7F64BE-2100-6ED1-E74A-1D179B6B7979}"/>
              </a:ext>
            </a:extLst>
          </p:cNvPr>
          <p:cNvSpPr txBox="1"/>
          <p:nvPr/>
        </p:nvSpPr>
        <p:spPr>
          <a:xfrm>
            <a:off x="4091388" y="7962900"/>
            <a:ext cx="10105224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Porto Business  School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53249-4C5C-08D1-53E3-4F16DCFCCF86}"/>
              </a:ext>
            </a:extLst>
          </p:cNvPr>
          <p:cNvSpPr txBox="1"/>
          <p:nvPr/>
        </p:nvSpPr>
        <p:spPr>
          <a:xfrm>
            <a:off x="8127441" y="9007363"/>
            <a:ext cx="203311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19/05/2025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91AF5-E84A-FDF3-2457-E29C1C2C2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754" y="848750"/>
            <a:ext cx="4586491" cy="68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1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F468-678A-F6D7-73C5-CC91B56C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27DE19-881A-EE7E-37A7-1941087AA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72492C-105F-F9CE-55EE-757B08622EFD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 - Examples from Shodan.io</a:t>
            </a:r>
            <a:endParaRPr lang="en-BS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3E9355-0ACA-F027-F7F4-B901FEB0BB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46FA9415-1270-3C46-3B66-A3693124D933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10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7BF0E85-6404-CDC7-09A5-F995356EC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092033"/>
              </p:ext>
            </p:extLst>
          </p:nvPr>
        </p:nvGraphicFramePr>
        <p:xfrm>
          <a:off x="1276350" y="2620963"/>
          <a:ext cx="16021050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350">
                  <a:extLst>
                    <a:ext uri="{9D8B030D-6E8A-4147-A177-3AD203B41FA5}">
                      <a16:colId xmlns:a16="http://schemas.microsoft.com/office/drawing/2014/main" val="1868574947"/>
                    </a:ext>
                  </a:extLst>
                </a:gridCol>
                <a:gridCol w="5340350">
                  <a:extLst>
                    <a:ext uri="{9D8B030D-6E8A-4147-A177-3AD203B41FA5}">
                      <a16:colId xmlns:a16="http://schemas.microsoft.com/office/drawing/2014/main" val="4103802277"/>
                    </a:ext>
                  </a:extLst>
                </a:gridCol>
                <a:gridCol w="53403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Default/No Password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Industrial Control Systems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Vulnerable Systems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99571390-3380-170D-40EC-C9479A9E9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344" y="3468622"/>
            <a:ext cx="4738456" cy="2674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3DE53B88-012F-EF24-458C-08324686B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702" y="3468622"/>
            <a:ext cx="3509568" cy="2620223"/>
          </a:xfrm>
          <a:prstGeom prst="rect">
            <a:avLst/>
          </a:prstGeo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7EF543AD-5DEB-1A34-7F3A-6324A97A37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434" y="6143556"/>
            <a:ext cx="4048899" cy="3061098"/>
          </a:xfrm>
          <a:prstGeom prst="rect">
            <a:avLst/>
          </a:prstGeom>
        </p:spPr>
      </p:pic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E5D5C4DA-A995-E5A4-F3A7-8D6A011F4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600" y="3437090"/>
            <a:ext cx="3633960" cy="2830767"/>
          </a:xfrm>
          <a:prstGeom prst="rect">
            <a:avLst/>
          </a:prstGeom>
        </p:spPr>
      </p:pic>
      <p:pic>
        <p:nvPicPr>
          <p:cNvPr id="12" name="Content Placeholder 15">
            <a:extLst>
              <a:ext uri="{FF2B5EF4-FFF2-40B4-BE49-F238E27FC236}">
                <a16:creationId xmlns:a16="http://schemas.microsoft.com/office/drawing/2014/main" id="{5B328ACB-340D-7065-E1C7-6FA274DC4F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01600" y="6346229"/>
            <a:ext cx="3633959" cy="2842694"/>
          </a:xfrm>
          <a:prstGeom prst="rect">
            <a:avLst/>
          </a:prstGeom>
        </p:spPr>
      </p:pic>
      <p:pic>
        <p:nvPicPr>
          <p:cNvPr id="13" name="Content Placeholder 13">
            <a:extLst>
              <a:ext uri="{FF2B5EF4-FFF2-40B4-BE49-F238E27FC236}">
                <a16:creationId xmlns:a16="http://schemas.microsoft.com/office/drawing/2014/main" id="{8234F71A-7FA1-6635-8030-39BE9EFB6D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2166" y="6232874"/>
            <a:ext cx="4708634" cy="2949226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C37F8B0B-B0C0-5D50-BAE3-6320C96A7859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FCA969B-29B3-B488-4891-B841FEF0DB1D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CADDDA05-872C-26FC-DC94-E36CBC96F5A5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2664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17FC8-4494-7CA5-9A51-1AB47F80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9B7152-4B40-698C-1672-3F1652F53A4A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76965F-6966-12EB-D39A-E64A08F43FEB}"/>
              </a:ext>
            </a:extLst>
          </p:cNvPr>
          <p:cNvSpPr txBox="1"/>
          <p:nvPr/>
        </p:nvSpPr>
        <p:spPr>
          <a:xfrm>
            <a:off x="1198500" y="4352841"/>
            <a:ext cx="15395553" cy="19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19"/>
              </a:lnSpc>
            </a:pPr>
            <a:r>
              <a:rPr lang="en-US" sz="9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Common Attack 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FA281-8EBB-2CF1-E703-3BC6EE60D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05893F6A-9411-72BD-DC1A-81A8283712F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11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A8396-897C-917F-7A17-63FE0AF9F66D}"/>
              </a:ext>
            </a:extLst>
          </p:cNvPr>
          <p:cNvSpPr txBox="1"/>
          <p:nvPr/>
        </p:nvSpPr>
        <p:spPr>
          <a:xfrm>
            <a:off x="1198500" y="6377049"/>
            <a:ext cx="5486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800" dirty="0"/>
              <a:t>Easy-Peasy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9B26CF0F-164F-80BF-D7DC-D12C5085DBD3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379A296-CC54-1A79-5AD3-8DEF9EE885D8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519FC85-E943-144E-9760-7CB4C4728050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03255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9059-BADE-9121-D9FE-43E62E2E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EC7475-B43B-B3BD-EB0F-7B98BDB99F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5E232A-91E1-0A45-94BD-43CAAFBDFDAA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Credentials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F71022D-0407-BE42-FF57-16489ED0CDEE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12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AE918F-3870-479D-F30B-3A886EB6C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E506A5-4D22-0258-CBDA-272B338E7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42802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Insecure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Compromised/Leaked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No password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Default credentials (admin/admin)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Weak passwords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Reused passwords</a:t>
                      </a:r>
                    </a:p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Hacked legitime sites leaked user information and credentials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Mother of all breaches reveals 26 billion records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AEA5BF3E-4A77-5CDD-6B19-248B96652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666341"/>
            <a:ext cx="6267127" cy="3363359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25CCD423-DF5F-ED19-2B59-9752C17FB3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0377" y="6057900"/>
            <a:ext cx="7465762" cy="252759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0467992-94BA-62BB-345D-191B290DF6F1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804D2B7-0073-36D8-56E7-717D2D8BD53E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6DAAF46-353F-2B8E-C325-F0E70F541C9C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37158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4FE8-9A7B-D7E0-B2D4-9AB0DA86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5A0E61-7954-21A8-41A5-9B15474290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4A7819-60F6-0F6B-7120-AB6D246697CC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Misconfiguration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2569389-2755-A3E3-0974-9ADB1C20FF4A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13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665311-FEC5-E6F9-C0B7-2C94F7B26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236328-82BB-3A8F-ABFC-013285A5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283676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Shared Folder – Authentication disabled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WordPress site – Configuration available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0128E0-9038-6BC9-6EDF-09DCFB643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600" y="3458386"/>
            <a:ext cx="6629400" cy="5738492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EA7CECBE-9D87-0F27-6E5F-AC9C1739E9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3458385"/>
            <a:ext cx="2108179" cy="5737505"/>
          </a:xfrm>
          <a:prstGeom prst="rect">
            <a:avLst/>
          </a:prstGeom>
        </p:spPr>
      </p:pic>
      <p:pic>
        <p:nvPicPr>
          <p:cNvPr id="8" name="Picture 7">
            <a:hlinkClick r:id="rId7"/>
            <a:extLst>
              <a:ext uri="{FF2B5EF4-FFF2-40B4-BE49-F238E27FC236}">
                <a16:creationId xmlns:a16="http://schemas.microsoft.com/office/drawing/2014/main" id="{5F7EFBE4-4390-1A6A-79FC-244AE816A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015" y="3782936"/>
            <a:ext cx="1930585" cy="4760912"/>
          </a:xfrm>
          <a:prstGeom prst="rect">
            <a:avLst/>
          </a:prstGeom>
        </p:spPr>
      </p:pic>
      <p:pic>
        <p:nvPicPr>
          <p:cNvPr id="10" name="Picture 9">
            <a:hlinkClick r:id="rId7"/>
            <a:extLst>
              <a:ext uri="{FF2B5EF4-FFF2-40B4-BE49-F238E27FC236}">
                <a16:creationId xmlns:a16="http://schemas.microsoft.com/office/drawing/2014/main" id="{D6685FA5-2CD6-0987-2E2D-62089DC59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3446562"/>
            <a:ext cx="1813813" cy="57375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12B06E-9348-D057-1A9D-7833FA9208D9}"/>
              </a:ext>
            </a:extLst>
          </p:cNvPr>
          <p:cNvSpPr/>
          <p:nvPr/>
        </p:nvSpPr>
        <p:spPr>
          <a:xfrm>
            <a:off x="6591300" y="3660775"/>
            <a:ext cx="1600200" cy="244475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0EA33B-8364-7CC8-6F7C-52D031E10FE5}"/>
              </a:ext>
            </a:extLst>
          </p:cNvPr>
          <p:cNvSpPr/>
          <p:nvPr/>
        </p:nvSpPr>
        <p:spPr>
          <a:xfrm>
            <a:off x="4542515" y="4000500"/>
            <a:ext cx="1705885" cy="244475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67DD57-6E3D-CF66-E5BC-69F3105985AD}"/>
              </a:ext>
            </a:extLst>
          </p:cNvPr>
          <p:cNvSpPr/>
          <p:nvPr/>
        </p:nvSpPr>
        <p:spPr>
          <a:xfrm>
            <a:off x="2362200" y="3717925"/>
            <a:ext cx="1784244" cy="244475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442AC-8416-AED9-926D-926B15CF0743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63EA7-8D1F-DDBF-A8F7-1CB9CCF55447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15D0ADE3-DDDA-8892-D038-FCD7C2576912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8903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6918-76FA-9405-168A-C529B360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B7AD2F-11FA-E566-A0CD-6EB143301F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9A3995-3367-1397-BF42-8E5DA7261139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Software Vulnerabilities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1F6C176-2EA2-2627-7B51-36539C091119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14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CE83E-003C-BCA5-FAD2-2D065378B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8EF52C-E113-742F-1988-8934DF4FD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829199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Shared Folder - Remote Code Execution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Website – Several vulnerabilities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79B80E-774A-0963-2475-9E9852EF18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86" y="3510290"/>
            <a:ext cx="7602472" cy="131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5ADCC-819F-5AC7-B197-78415A406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524" y="4978434"/>
            <a:ext cx="4739276" cy="414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7213A-9AE8-D912-3916-D66DB31925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349" y="3510290"/>
            <a:ext cx="5235137" cy="4300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C86F7-CE11-D641-3281-56FB1817B7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56418" y="3898300"/>
            <a:ext cx="5235137" cy="5250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FBC79-E5AC-CC62-4242-2F51DAFA0751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3ECE6-D595-B46A-3DC4-2ADC2C78E2EA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463F5-33BF-8C91-EFDF-FBDDF12B5D5D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32874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1511-DE8D-C8FB-C456-132BB69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ED39D2-8D0B-83DF-829E-991F4D04C2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007D9B-6F95-F426-256E-4304096E26AB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Malware - Ransomware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605568A-13E0-40CA-A929-1ACD3649C2DE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15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3368A8-28C3-BCFD-F5EB-24F8D4652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2C819C-1352-A9BE-2633-78CEF990D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653512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Redeemer Ransomware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Ransomwatch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5B139057-3825-1079-F72D-BC21DFED3B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3338" y="3467100"/>
            <a:ext cx="4493985" cy="5733704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AA271543-C17B-56A9-9930-D423F3A40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8024" y="3574143"/>
            <a:ext cx="7635217" cy="5379357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45904274-201C-227F-6415-E8E72240B9CD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20091EE-2AAA-6B1F-2FF7-CF9FFFF46E10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9C7E41D2-FEED-E26B-BCBE-AAA7738DF538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36514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6E25-01B6-94DA-90D2-CC0B3B1F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EDB36C-1902-B820-3767-61610F64D3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B0A837-A709-ED73-DE82-1199DEB3FC00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7C0165C-F0BB-0A80-18C4-D829E74BED5F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16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CBC67-398C-1E39-8636-79A387589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B56154-47C7-7190-4257-D1663F2DD8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98498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Ransomwatch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NoMoreRansom</a:t>
                      </a:r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30A889F3-3A30-0E1B-383F-5D93FB4D6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028" y="3467100"/>
            <a:ext cx="7330123" cy="5714889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75CA4296-8FF0-0174-86E5-72F1EB1FF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7005" y="3467100"/>
            <a:ext cx="4330595" cy="571488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7145A8DD-CBA6-3A49-E861-58C4A73AF02E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0B3D5FA-45B2-3A8C-06E5-60893182E835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1036605A-77DE-9A7B-444E-B7C2193BAB06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22263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8F5A-1C4D-D592-4923-C76184C3E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094613-0DB0-4796-4427-81D22BD876AD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A08AEC-A5FA-DA02-8278-4F9E6885BD0A}"/>
              </a:ext>
            </a:extLst>
          </p:cNvPr>
          <p:cNvSpPr txBox="1"/>
          <p:nvPr/>
        </p:nvSpPr>
        <p:spPr>
          <a:xfrm>
            <a:off x="1198500" y="4352841"/>
            <a:ext cx="15395553" cy="202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19"/>
              </a:lnSpc>
            </a:pPr>
            <a:r>
              <a:rPr lang="en-US" sz="9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Portuguese landscape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E83F9-C294-0C12-C6E8-0BF5F7528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C5F6BF72-5C2B-4E20-523F-A8814EFC13DA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17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1301E-53C0-5B0B-F6E2-983ECDC59361}"/>
              </a:ext>
            </a:extLst>
          </p:cNvPr>
          <p:cNvSpPr txBox="1"/>
          <p:nvPr/>
        </p:nvSpPr>
        <p:spPr>
          <a:xfrm>
            <a:off x="1198500" y="6377049"/>
            <a:ext cx="5486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800" dirty="0"/>
              <a:t>Definition and Statistics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8FDCDB13-961D-07B2-0D98-1F9C8DF1FAA1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9C80C9E-9DED-86A0-BF52-5C275C027766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D9569F4-F838-6C6C-EFCA-8F234ACFD51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75746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BB81-BA49-B144-000B-3721AE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80FAA0-59B6-AAB3-AED8-C3EB1B867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8E9A98-D66D-BFB8-7CFA-8D8894F8B5AA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A485410-1724-5ACB-FDD1-31EA3A57FAD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18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603978-DDC2-36E8-2114-91E43FDBC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3499A3-6110-CDA9-31FF-4B435132B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298898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Explore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Images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46132213-1226-29EA-D14C-DCA6E4400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0200" y="3870084"/>
            <a:ext cx="7696200" cy="4854816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AB1B9ECD-87FD-0061-5BF0-A11B1D30DB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3870084"/>
            <a:ext cx="7696200" cy="48548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38E3E9-6312-E3F4-6450-B64BDAC05965}"/>
              </a:ext>
            </a:extLst>
          </p:cNvPr>
          <p:cNvSpPr txBox="1">
            <a:spLocks/>
          </p:cNvSpPr>
          <p:nvPr/>
        </p:nvSpPr>
        <p:spPr>
          <a:xfrm>
            <a:off x="1371600" y="879595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BBAB6983-42D4-3163-6F47-4CE58F0B95B4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B5D9442-04CB-00D7-5FBA-2DCF313A3503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2AE6D5F-1732-0395-6C08-1A8F73992D68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9185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D318-BE07-84BA-5187-B751D6149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712458-9CE5-163B-42C9-27CA219DB5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29897F-F7FA-7D70-9F81-CB46695E8C8C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3CDF620-0DA1-0DE8-2CDB-C94B80B92CB5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19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B209AB-B67E-1F5C-2D53-EA7D77F07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7DC6A9-8260-C3C2-D1AB-7CFCE02F5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290491"/>
              </p:ext>
            </p:extLst>
          </p:nvPr>
        </p:nvGraphicFramePr>
        <p:xfrm>
          <a:off x="1276351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299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Internet Exposure Observatory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D7B16BAF-E283-9C34-1215-9BDB1EBBA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2818" y="3434442"/>
            <a:ext cx="8242364" cy="5736798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0E6D9F8A-8909-8345-9670-58141D60C578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67299FE0-A511-68CC-DA3B-65A55E915958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2CBC19BE-F9A5-2ED2-94BF-14FAF41CF73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35901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553E-89F8-CA97-4A4E-85D750C4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FA1D89-CCB6-30C0-EDDB-C1BBB7AE90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A34C79-A73F-DD48-55DF-786B0D2CEA19}"/>
              </a:ext>
            </a:extLst>
          </p:cNvPr>
          <p:cNvSpPr txBox="1">
            <a:spLocks/>
          </p:cNvSpPr>
          <p:nvPr/>
        </p:nvSpPr>
        <p:spPr>
          <a:xfrm>
            <a:off x="784054" y="1638301"/>
            <a:ext cx="16932447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Agenda</a:t>
            </a:r>
            <a:endParaRPr lang="en-BS" sz="48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95258"/>
              </p:ext>
            </p:extLst>
          </p:nvPr>
        </p:nvGraphicFramePr>
        <p:xfrm>
          <a:off x="950911" y="2757342"/>
          <a:ext cx="16765588" cy="604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F28B03C-8413-C907-53F9-C21F19F824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E790EC17-0E6A-EF8A-2081-1262F5F50C24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710BCB4-4E86-B96D-0DDE-12BACAEB821E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2D7EDEEB-6D5E-BBB1-C67D-423D06977F41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5D69321-316F-9F99-DB85-3887DABD658A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6516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FA6E-4A93-B1E2-6E3D-F15D1A7A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1AFA3A-DC8F-374C-482E-6C2AF27CC3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FCB90F-C842-899C-377E-A0DE986C162B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63E2375-70D8-5072-65C3-AE6B34C9FF42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20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305B5-84F6-57C3-8329-AB190739A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DA078E-BA67-3138-CC0D-97A299472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56267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Top in Portugal - CVE-2022-32548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EternalBlue - MS17-010 - CVE-2017-0144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82D48249-4359-50AE-98C8-E365716B9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8450" y="3479844"/>
            <a:ext cx="7528636" cy="1023220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618AF109-CC94-AA0B-A351-8863E5959B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2832" y="4599552"/>
            <a:ext cx="6111821" cy="4568276"/>
          </a:xfrm>
          <a:prstGeom prst="rect">
            <a:avLst/>
          </a:prstGeom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04CC3A68-5C1F-EB33-DD80-5883DF94AF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7000" y="5022050"/>
            <a:ext cx="5466808" cy="4145778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AAC2F688-41F9-5BF5-3D90-FF86BA60F3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0913" y="3479844"/>
            <a:ext cx="7695487" cy="1435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A0A684-0551-588B-29A4-33397879EF54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61B6CE-ABFC-1C1B-1A2A-ADB2A1F82C89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CBE383-6E89-8F79-FC8D-DFC6A19DA55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5545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0665-3812-40FC-99E0-CC66AB2C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DA01DE-0F99-D129-CF62-2BF502B37A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88C420-9843-0DEB-A276-3CA85AD60DF0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FC09C57-3500-7DDE-1A01-90B5FE7DF5C9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21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9FE507-BD96-41F7-0A9D-75C085B3A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00EFF0-5D03-8786-748D-79D417B5C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293078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Heartbleed - CVE-2014-0160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SMBGhost</a:t>
                      </a:r>
                      <a:r>
                        <a:rPr lang="en-US" sz="2800" dirty="0"/>
                        <a:t> - CVE-2020-0796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70F1405E-88F9-EC13-FEB9-55AB90C9C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067300"/>
            <a:ext cx="5334000" cy="4084720"/>
          </a:xfrm>
          <a:prstGeom prst="rect">
            <a:avLst/>
          </a:prstGeom>
        </p:spPr>
      </p:pic>
      <p:pic>
        <p:nvPicPr>
          <p:cNvPr id="7" name="Picture 6">
            <a:hlinkClick r:id="rId8"/>
            <a:extLst>
              <a:ext uri="{FF2B5EF4-FFF2-40B4-BE49-F238E27FC236}">
                <a16:creationId xmlns:a16="http://schemas.microsoft.com/office/drawing/2014/main" id="{821253A2-42E3-7512-D19F-D475AD191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3463470"/>
            <a:ext cx="7671794" cy="1479114"/>
          </a:xfrm>
          <a:prstGeom prst="rect">
            <a:avLst/>
          </a:prstGeom>
        </p:spPr>
      </p:pic>
      <p:pic>
        <p:nvPicPr>
          <p:cNvPr id="8" name="Picture 7">
            <a:hlinkClick r:id="rId10"/>
            <a:extLst>
              <a:ext uri="{FF2B5EF4-FFF2-40B4-BE49-F238E27FC236}">
                <a16:creationId xmlns:a16="http://schemas.microsoft.com/office/drawing/2014/main" id="{1EFD0779-9D6A-E9C9-4F7B-2F74EB147C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3693" y="3463470"/>
            <a:ext cx="7671794" cy="1325876"/>
          </a:xfrm>
          <a:prstGeom prst="rect">
            <a:avLst/>
          </a:prstGeom>
        </p:spPr>
      </p:pic>
      <p:pic>
        <p:nvPicPr>
          <p:cNvPr id="10" name="Picture 9">
            <a:hlinkClick r:id="rId12"/>
            <a:extLst>
              <a:ext uri="{FF2B5EF4-FFF2-40B4-BE49-F238E27FC236}">
                <a16:creationId xmlns:a16="http://schemas.microsoft.com/office/drawing/2014/main" id="{09A5287F-B294-84C4-67DA-ED53DA07C6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63200" y="4868780"/>
            <a:ext cx="5545697" cy="431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26D24C-E38F-12BD-2908-5D55604C42E0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428D8-8E79-6172-D527-C686078E8CE6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4A1113-3384-3029-E8FF-A0D452582FF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81373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58C6B-E2C3-87AD-F2D2-1DB40236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7FBEEC-4FF2-5DB5-6E2E-03419C40C2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B77154-F9C4-5A27-ACC5-97B8AC2E62D3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9E12508-72B9-DC81-B949-83657AFC2E61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22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F2EC25-8DF9-E7DB-AF0D-94A0C97E9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E9DFEF-E84C-A348-0D53-1C193291F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78920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BlueKeep</a:t>
                      </a:r>
                      <a:r>
                        <a:rPr lang="en-US" sz="2800" dirty="0"/>
                        <a:t> - CVE-2019-0708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3514C3A9-B710-2983-5FF5-769ACA36C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1336" y="3842650"/>
            <a:ext cx="7725064" cy="480605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B8F5501B-3FBE-D609-5D15-778B147DF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141" y="5045657"/>
            <a:ext cx="5376574" cy="4130440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947E66A4-2EF9-F8B0-00A3-A622D926B9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343" y="3447002"/>
            <a:ext cx="7725064" cy="1510436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64281AE-4074-74BA-CFE1-795DBEAFBC5F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AB4AA44-CFC0-3FAC-CBF5-CFBFFA276B41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B3D01DC7-0AFC-85D2-A742-9343A80C3F47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87859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0A75-FA9B-0636-FCA1-9FF27751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053E21-AD49-F576-DA54-0966F78B53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6FD26-9412-5701-8DF1-938CC51B62D8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5C6FC0B-2E57-0005-0B66-C8C070746CC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23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B3ED6A-66CA-0184-7539-A46CDAAB0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CBB6D2-E456-7165-046C-2B88A9FA2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407251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32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7820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Shared Folders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6"/>
            <a:extLst>
              <a:ext uri="{FF2B5EF4-FFF2-40B4-BE49-F238E27FC236}">
                <a16:creationId xmlns:a16="http://schemas.microsoft.com/office/drawing/2014/main" id="{C5A8734C-F705-F72C-BBE0-36071E3B0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4673" y="4200083"/>
            <a:ext cx="4952646" cy="38664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4B6A78-A8B4-64DB-D057-C292A6B6F879}"/>
              </a:ext>
            </a:extLst>
          </p:cNvPr>
          <p:cNvGrpSpPr/>
          <p:nvPr/>
        </p:nvGrpSpPr>
        <p:grpSpPr>
          <a:xfrm>
            <a:off x="8378371" y="3510642"/>
            <a:ext cx="8458200" cy="5562600"/>
            <a:chOff x="4710311" y="2097144"/>
            <a:chExt cx="7481689" cy="39686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59A3FC-ACD4-2D2E-B480-8C6838D0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C79426-22D1-B9F0-F6FC-382047FD9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FAA0E-08B8-5CCB-E428-857D56EE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946DD-9919-749B-5A38-7236AC6F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3AF6DF-0AFE-41A9-8414-290F90D59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E5C61D-B26C-7594-693B-81031089C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D991CA-04AD-A6C0-79EF-B347042A3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8AA744E7-D9C6-E6FA-40BC-E054E7A180ED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F6441883-7B44-D9DC-54DB-7FA0F4050037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3D94972B-5C43-19BF-AC78-65AA9570808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615569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6A3E-3F6D-F4EB-F5F1-FB6DC393B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C2FDAC-C888-26FC-B45C-EE91A80D38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06E0A-2FDE-DD9A-6E8A-5CACF85A07C4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D044431-3289-0D03-34B3-2E536F41153F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24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AEE0F-DDE6-409B-FD01-68BB9D8B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B7F6BA-E117-08B8-6A51-BB2B5EFD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059365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4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7058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414629-35EF-83B6-B54C-7380109B1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8297" y="3467100"/>
            <a:ext cx="7837103" cy="5638800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042D9846-64D1-61C0-6E54-0643C2490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4291156"/>
            <a:ext cx="5573223" cy="344314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B1FABD0C-3E7C-F3A6-7D73-751B0EA9B0CE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16D8404-6208-F244-6BF4-CBA7592AD33A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D25AE10-5A68-0991-D168-36E666A20693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18659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32E6-B0E1-2B25-8FB2-5BCF644D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1FE8F0-A9FE-D389-0B72-136FE5E24B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BAFF4E-C951-6908-DD8E-68C7FE872A7C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CCD1501-8A66-CBFA-049F-1136B0268EE3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25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24FF7A-762D-C706-C2F9-78D9D41E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977DF0-287E-8DA0-1B96-381B1B718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913156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299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Webcam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6" name="TextBox 10">
            <a:extLst>
              <a:ext uri="{FF2B5EF4-FFF2-40B4-BE49-F238E27FC236}">
                <a16:creationId xmlns:a16="http://schemas.microsoft.com/office/drawing/2014/main" id="{62D5B5D5-BCEF-355E-06D8-44863560E98C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A884614F-F921-15AD-B42D-815EF674C9C6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43D46DFE-F66C-A52A-C0B8-CEB728096BE3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36287-D025-F97D-2B62-5E0EA4E2E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792" y="3390900"/>
            <a:ext cx="9392698" cy="57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8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A744-132D-8C8E-A1F4-587581AE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3E263F-7538-415F-C63E-A25001A401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E52D9C8-AE4A-F17F-D0CD-0E78A8D64279}"/>
              </a:ext>
            </a:extLst>
          </p:cNvPr>
          <p:cNvSpPr txBox="1"/>
          <p:nvPr/>
        </p:nvSpPr>
        <p:spPr>
          <a:xfrm>
            <a:off x="355600" y="2204526"/>
            <a:ext cx="10877017" cy="655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 &amp; A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0C162E2-67AC-CE80-9440-24DC2A6889E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26</a:t>
            </a:fld>
            <a:endParaRPr lang="en-US" sz="1500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97271C-D2D6-60F3-16B8-F05571FC2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8"/>
            <a:ext cx="1635002" cy="4270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C0C88-2540-584F-0E1C-1A63DA9DD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0" y="1856114"/>
            <a:ext cx="6911548" cy="6911548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2223170A-BD9D-650E-CC7D-68CCF6CF4CBC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F757CF8-92CC-25BF-7C20-902C43C6F808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604E9E42-4BB3-6BA9-6105-B977A6A2DE20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29711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F89A-899E-6ACF-45F1-287D010B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EF289C-A875-CEB8-5661-622A6362A05F}"/>
              </a:ext>
            </a:extLst>
          </p:cNvPr>
          <p:cNvSpPr/>
          <p:nvPr/>
        </p:nvSpPr>
        <p:spPr>
          <a:xfrm>
            <a:off x="1115784" y="7706581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This presentation is </a:t>
            </a:r>
            <a:r>
              <a:rPr lang="en-US" sz="2500" u="sng" dirty="0">
                <a:solidFill>
                  <a:schemeClr val="tx1"/>
                </a:solidFill>
              </a:rPr>
              <a:t>not related</a:t>
            </a:r>
            <a:r>
              <a:rPr lang="en-US" sz="2500" dirty="0">
                <a:solidFill>
                  <a:schemeClr val="tx1"/>
                </a:solidFill>
              </a:rPr>
              <a:t> to my work or employer.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AD4B42AD-5F61-80AC-DBA4-ED1AA0090D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0A14BF-54DA-19E5-CD84-13DFE7210DDB}"/>
              </a:ext>
            </a:extLst>
          </p:cNvPr>
          <p:cNvSpPr txBox="1">
            <a:spLocks/>
          </p:cNvSpPr>
          <p:nvPr/>
        </p:nvSpPr>
        <p:spPr>
          <a:xfrm>
            <a:off x="784054" y="1638301"/>
            <a:ext cx="16932447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C554BD-70BC-BC19-68B6-C2E6AC722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10" y="7850960"/>
            <a:ext cx="882650" cy="88265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31AA3B-04C1-BDC3-0CA9-9CDF6A26D302}"/>
              </a:ext>
            </a:extLst>
          </p:cNvPr>
          <p:cNvSpPr/>
          <p:nvPr/>
        </p:nvSpPr>
        <p:spPr>
          <a:xfrm>
            <a:off x="1115786" y="6052907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Users must check the legality of OSINT tools and methods in their country.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789143-3A63-52F3-6A92-AE7466ACF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6250761"/>
            <a:ext cx="799977" cy="79997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1F940A-F60B-072A-94DB-416E0C1E639C}"/>
              </a:ext>
            </a:extLst>
          </p:cNvPr>
          <p:cNvSpPr/>
          <p:nvPr/>
        </p:nvSpPr>
        <p:spPr>
          <a:xfrm>
            <a:off x="1115786" y="4399233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Live content may be unpredictable and potentially inappropriate for some viewers.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1F7154-0C6C-C2D7-88A8-AB153DBAB0A3}"/>
              </a:ext>
            </a:extLst>
          </p:cNvPr>
          <p:cNvSpPr/>
          <p:nvPr/>
        </p:nvSpPr>
        <p:spPr>
          <a:xfrm>
            <a:off x="1115786" y="2745561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Presentation is solely for educational and awareness purposes.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4A96BF-FC02-6433-A705-D8A3E9D6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349" y="2974161"/>
            <a:ext cx="799977" cy="7999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592087-9FD0-E23F-6A54-52083D976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1" y="4650561"/>
            <a:ext cx="761492" cy="761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E1A401-D8FA-E288-C1D2-DCD411D80A23}"/>
              </a:ext>
            </a:extLst>
          </p:cNvPr>
          <p:cNvSpPr txBox="1"/>
          <p:nvPr/>
        </p:nvSpPr>
        <p:spPr>
          <a:xfrm>
            <a:off x="11125201" y="8950523"/>
            <a:ext cx="1828658" cy="30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99" dirty="0"/>
              <a:t>images: Flaticon.com</a:t>
            </a:r>
            <a:endParaRPr lang="en-BS" sz="1399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B3C5C5-1030-EA91-7010-E39A3CE77A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4120EF4C-7AA8-9413-EC3F-87BA8FBD251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3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95A5D-A447-EB98-EC21-7C0B94DF8A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1243" y="3232532"/>
            <a:ext cx="5130557" cy="5339968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CE864D3D-9620-2F45-31D1-84966A0FBFCB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1834B41-ABBA-4F3E-BB61-57828F3433FD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4DE222B7-4B65-CC7E-18DE-C5CCA32B155A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90678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9B2E-D3B6-4E9B-599F-E5AE0435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1E4938-CC03-328E-210F-D6F987901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25FDE4D-2E99-2417-22BD-EF42F6152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55" y="2854845"/>
            <a:ext cx="12246146" cy="608119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Portuguese Law</a:t>
            </a:r>
          </a:p>
          <a:p>
            <a:pPr lvl="1"/>
            <a:r>
              <a:rPr lang="en-US" sz="3199" dirty="0">
                <a:latin typeface="+mj-lt"/>
              </a:rPr>
              <a:t>Diário República Eletrónico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pPr lvl="1"/>
            <a:r>
              <a:rPr lang="en-US" sz="3199" dirty="0">
                <a:latin typeface="+mj-lt"/>
              </a:rPr>
              <a:t>ANACOM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r>
              <a:rPr lang="pt-PT" sz="3600" b="1" dirty="0">
                <a:latin typeface="+mj-lt"/>
              </a:rPr>
              <a:t>Organizations</a:t>
            </a:r>
          </a:p>
          <a:p>
            <a:pPr lvl="1"/>
            <a:r>
              <a:rPr lang="pt-PT" sz="3199" dirty="0">
                <a:latin typeface="+mj-lt"/>
              </a:rPr>
              <a:t>CNCS – Centro Nacional de Cibersegurança (</a:t>
            </a:r>
            <a:r>
              <a:rPr lang="pt-PT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3199" dirty="0">
                <a:latin typeface="+mj-lt"/>
              </a:rPr>
              <a:t>)</a:t>
            </a:r>
          </a:p>
          <a:p>
            <a:pPr lvl="2"/>
            <a:r>
              <a:rPr lang="en-US" sz="3199" dirty="0">
                <a:latin typeface="+mj-lt"/>
              </a:rPr>
              <a:t>Incident Notification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pPr lvl="2"/>
            <a:r>
              <a:rPr lang="en-US" sz="3199" dirty="0">
                <a:latin typeface="+mj-lt"/>
              </a:rPr>
              <a:t>CERT.PT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pPr lvl="1"/>
            <a:r>
              <a:rPr lang="pt-PT" sz="3199" dirty="0">
                <a:latin typeface="+mj-lt"/>
              </a:rPr>
              <a:t>Unidade Nacional de Combate ao Cibercrime e à Criminalidade Tecnológica (UNC3T) (</a:t>
            </a:r>
            <a:r>
              <a:rPr lang="pt-PT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3199" dirty="0">
                <a:latin typeface="+mj-lt"/>
              </a:rPr>
              <a:t>)</a:t>
            </a:r>
            <a:endParaRPr lang="en-US" sz="3199" dirty="0">
              <a:latin typeface="+mj-lt"/>
            </a:endParaRPr>
          </a:p>
          <a:p>
            <a:pPr lvl="1"/>
            <a:r>
              <a:rPr lang="pt-PT" sz="3199" dirty="0">
                <a:latin typeface="+mj-lt"/>
              </a:rPr>
              <a:t>Ministério Público (</a:t>
            </a:r>
            <a:r>
              <a:rPr lang="pt-PT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3199" dirty="0">
                <a:latin typeface="+mj-lt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A94D7C-4A31-8ABC-A9E7-AD312FB22B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5CE56DD-C71E-44B3-6F82-DA6218A621B0}"/>
              </a:ext>
            </a:extLst>
          </p:cNvPr>
          <p:cNvSpPr txBox="1">
            <a:spLocks/>
          </p:cNvSpPr>
          <p:nvPr/>
        </p:nvSpPr>
        <p:spPr>
          <a:xfrm>
            <a:off x="784054" y="1638301"/>
            <a:ext cx="16932447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B4FA8756-CDBF-BEFB-8A8E-2A1106FEEF45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4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5C2CD9D0-9CED-5768-5A59-8072FCAA639C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249D87F-6A53-6431-A0D8-DC6398E50CE5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FFC0F19-E715-9BF1-1735-31141F225D4A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75C45-EB64-4635-2CFE-519A8F883B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36733" y="2549170"/>
            <a:ext cx="4269879" cy="547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9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A62-F35C-40F3-5285-BD583D0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1B125-1B60-7894-5217-AC2EB5C9A5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764B60-9795-D556-D77B-EBEA53C3D5B5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$</a:t>
            </a:r>
            <a:r>
              <a:rPr lang="en-US" sz="4800" b="1" dirty="0" err="1"/>
              <a:t>whoami</a:t>
            </a:r>
            <a:endParaRPr lang="en-B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6912-9F1E-5358-15C6-B7304D577B0F}"/>
              </a:ext>
            </a:extLst>
          </p:cNvPr>
          <p:cNvSpPr txBox="1">
            <a:spLocks/>
          </p:cNvSpPr>
          <p:nvPr/>
        </p:nvSpPr>
        <p:spPr>
          <a:xfrm>
            <a:off x="1012655" y="2827339"/>
            <a:ext cx="16665746" cy="59578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S" sz="4399" dirty="0"/>
              <a:t>👓 </a:t>
            </a:r>
            <a:r>
              <a:rPr lang="en-US" sz="4399" dirty="0"/>
              <a:t>Pedro Vieira</a:t>
            </a:r>
            <a:endParaRPr lang="en-US" sz="4399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4399" dirty="0"/>
          </a:p>
          <a:p>
            <a:pPr marL="0" indent="0">
              <a:buNone/>
            </a:pPr>
            <a:r>
              <a:rPr lang="en-BS" sz="4399" dirty="0"/>
              <a:t>🔐 </a:t>
            </a:r>
            <a:r>
              <a:rPr lang="en-US" sz="4399" dirty="0"/>
              <a:t>Cybersecurity Engineer</a:t>
            </a:r>
          </a:p>
          <a:p>
            <a:pPr marL="0" indent="0">
              <a:buNone/>
            </a:pPr>
            <a:r>
              <a:rPr lang="en-BS" sz="4399" dirty="0"/>
              <a:t>🕵️ </a:t>
            </a:r>
            <a:r>
              <a:rPr lang="en-US" sz="4399" dirty="0"/>
              <a:t>OSINT </a:t>
            </a:r>
          </a:p>
          <a:p>
            <a:pPr marL="0" indent="0">
              <a:buNone/>
            </a:pPr>
            <a:r>
              <a:rPr lang="en-US" sz="4399" dirty="0"/>
              <a:t>✒️ Full stack developer</a:t>
            </a:r>
          </a:p>
          <a:p>
            <a:pPr marL="0" indent="0">
              <a:buNone/>
            </a:pPr>
            <a:r>
              <a:rPr lang="en-BS" sz="4399" dirty="0"/>
              <a:t>👨‍🏫 </a:t>
            </a:r>
            <a:r>
              <a:rPr lang="en-US" sz="4399" dirty="0"/>
              <a:t>Public Speaker</a:t>
            </a:r>
            <a:endParaRPr lang="en-BS" sz="4399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ADFB0B-F03C-1B36-8426-2CCB77C19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6" name="TextBox 15">
            <a:extLst>
              <a:ext uri="{FF2B5EF4-FFF2-40B4-BE49-F238E27FC236}">
                <a16:creationId xmlns:a16="http://schemas.microsoft.com/office/drawing/2014/main" id="{74607D6A-00B2-D3C3-CDC3-5FC1D587F260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5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CA6F-5F18-0F3A-1D3B-07B7BAFD9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2166805"/>
            <a:ext cx="5818272" cy="5834214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2C1717D7-35A3-4604-7D65-778EB6FAA1D2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C244021E-B3E3-1CC5-79A8-F7139937FB49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9CD2418F-5F17-E57B-CDC8-40D46413302F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24459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CD2E-0EE5-FF4B-1C00-6DEB823F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7E905C-C04D-956A-F703-7F3615EF8F48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F6AE071-8166-769C-8D8B-52AC4E0B309B}"/>
              </a:ext>
            </a:extLst>
          </p:cNvPr>
          <p:cNvSpPr txBox="1"/>
          <p:nvPr/>
        </p:nvSpPr>
        <p:spPr>
          <a:xfrm>
            <a:off x="1198500" y="4352841"/>
            <a:ext cx="15395553" cy="202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19"/>
              </a:lnSpc>
            </a:pPr>
            <a:r>
              <a:rPr lang="en-US" sz="9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Vulnerability</a:t>
            </a:r>
            <a:endParaRPr lang="en-US" sz="13800" b="1" dirty="0">
              <a:solidFill>
                <a:srgbClr val="343434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DB8B6E-8AB3-2C5C-B712-CDA2A0817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4" name="TextBox 15">
            <a:extLst>
              <a:ext uri="{FF2B5EF4-FFF2-40B4-BE49-F238E27FC236}">
                <a16:creationId xmlns:a16="http://schemas.microsoft.com/office/drawing/2014/main" id="{7344E79B-9155-C2C1-5BE6-8F51CD2C6BA1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6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5D918-8994-1C20-8367-695044E125FC}"/>
              </a:ext>
            </a:extLst>
          </p:cNvPr>
          <p:cNvSpPr txBox="1"/>
          <p:nvPr/>
        </p:nvSpPr>
        <p:spPr>
          <a:xfrm>
            <a:off x="1198500" y="6377049"/>
            <a:ext cx="5486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800" dirty="0"/>
              <a:t>Definition and Statistics</a:t>
            </a:r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FCF290D3-01F7-29C9-E4A1-AD6C3D504826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FA00A939-9B1F-D8DF-F15B-3B6CFCC3CFE8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5E4859D-83AF-3FDB-45D3-62AFD1D45E97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11945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B913-BEBF-0FF4-6EAC-74B401E8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585C5-31F8-C915-9BBC-BB07DEB94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0CD6A-C600-6C31-A800-51C4D9E3429B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- Vulnerability vs incident</a:t>
            </a:r>
            <a:endParaRPr lang="en-BS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8FCD2D-57F6-F621-E4D3-C02DEAF0C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62B93CC9-C846-C271-C0F4-63DB7AD5846A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7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5B0149-6CDF-4A9C-9F0F-F04503FE3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881882"/>
              </p:ext>
            </p:extLst>
          </p:nvPr>
        </p:nvGraphicFramePr>
        <p:xfrm>
          <a:off x="1276350" y="6134100"/>
          <a:ext cx="15735299" cy="329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3569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Vulnerability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Incident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2773248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951B04-59D4-55B9-0400-8DD42EA8C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289602"/>
              </p:ext>
            </p:extLst>
          </p:nvPr>
        </p:nvGraphicFramePr>
        <p:xfrm>
          <a:off x="1271095" y="2620963"/>
          <a:ext cx="15735299" cy="2961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299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226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Logged In Remote Access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915836">
                <a:tc>
                  <a:txBody>
                    <a:bodyPr/>
                    <a:lstStyle/>
                    <a:p>
                      <a:r>
                        <a:rPr lang="en-US" sz="3600" dirty="0"/>
                        <a:t>"A weakness in the computational logic (e.g., code) found in software and hardware components that, when exploited, results in a negative impact to confidentiality, integrity, or availability."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  <a:tr h="527307">
                <a:tc>
                  <a:txBody>
                    <a:bodyPr/>
                    <a:lstStyle/>
                    <a:p>
                      <a:r>
                        <a:rPr lang="en-US" sz="1800" dirty="0"/>
                        <a:t>National Vulnerability Database - https://nvd.nist.gov/vuln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459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2B079AA-8B58-36B4-5BE6-B29FC5FC37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7047981"/>
            <a:ext cx="2005769" cy="201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23921F-F0A8-2FA7-7A3F-D1CE756F35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7048500"/>
            <a:ext cx="2005769" cy="201432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F0CA8C-8866-5243-CF7C-0411AAAC2A6A}"/>
              </a:ext>
            </a:extLst>
          </p:cNvPr>
          <p:cNvSpPr txBox="1">
            <a:spLocks/>
          </p:cNvSpPr>
          <p:nvPr/>
        </p:nvSpPr>
        <p:spPr>
          <a:xfrm>
            <a:off x="2971800" y="7551205"/>
            <a:ext cx="2814144" cy="868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Open door</a:t>
            </a:r>
            <a:endParaRPr lang="pt-BR" sz="4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3DCCEB6-B77E-426E-4ADB-53F85124746E}"/>
              </a:ext>
            </a:extLst>
          </p:cNvPr>
          <p:cNvSpPr txBox="1">
            <a:spLocks/>
          </p:cNvSpPr>
          <p:nvPr/>
        </p:nvSpPr>
        <p:spPr>
          <a:xfrm>
            <a:off x="9372600" y="7551205"/>
            <a:ext cx="5105400" cy="868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Unauthorized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5B8E6D-F412-D877-8288-FCD68E996B4D}"/>
              </a:ext>
            </a:extLst>
          </p:cNvPr>
          <p:cNvSpPr txBox="1"/>
          <p:nvPr/>
        </p:nvSpPr>
        <p:spPr>
          <a:xfrm>
            <a:off x="15900761" y="9495694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C66732EA-659A-8F57-C9AA-F2C01DCBE773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0A944648-0C48-062C-9317-8D202C06386B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34A0B4-53B4-DCBF-DD41-421B39895EF1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8380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5F74-0194-57BA-F6C1-9D14C12F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A3B664-6D9F-2259-FEC6-A7C7E3666D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9715A8-AA4B-C74E-1685-58A7D5CB635F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- Statistics by Year</a:t>
            </a:r>
            <a:endParaRPr lang="en-BS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8E02CC-AC01-95EF-56B8-FF4D65D15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D4BA8BBC-E768-FC16-5C75-397C03E787C2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8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4" name="Picture 3">
            <a:hlinkClick r:id="rId6"/>
            <a:extLst>
              <a:ext uri="{FF2B5EF4-FFF2-40B4-BE49-F238E27FC236}">
                <a16:creationId xmlns:a16="http://schemas.microsoft.com/office/drawing/2014/main" id="{F611E4BC-ADC7-4EF9-0F62-F458385F7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246" y="2622277"/>
            <a:ext cx="11151154" cy="63519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869D07-5696-AEB9-E76D-E5F87287D0AF}"/>
              </a:ext>
            </a:extLst>
          </p:cNvPr>
          <p:cNvSpPr txBox="1">
            <a:spLocks/>
          </p:cNvSpPr>
          <p:nvPr/>
        </p:nvSpPr>
        <p:spPr>
          <a:xfrm>
            <a:off x="9677400" y="9058813"/>
            <a:ext cx="3304127" cy="386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Source NVD 14/03/2024</a:t>
            </a:r>
            <a:endParaRPr lang="pt-BR" sz="16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8A17E8D-6D15-E46E-362C-4ED10B671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047581"/>
              </p:ext>
            </p:extLst>
          </p:nvPr>
        </p:nvGraphicFramePr>
        <p:xfrm>
          <a:off x="12923126" y="4738335"/>
          <a:ext cx="2790825" cy="211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82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115485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Total known vulnerabilities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9649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</a:t>
                      </a:r>
                      <a:r>
                        <a:rPr lang="en-US" sz="3600" dirty="0"/>
                        <a:t>283.154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7" name="TextBox 10">
            <a:extLst>
              <a:ext uri="{FF2B5EF4-FFF2-40B4-BE49-F238E27FC236}">
                <a16:creationId xmlns:a16="http://schemas.microsoft.com/office/drawing/2014/main" id="{49FD13D6-FA5F-DF4E-5083-45B00E87E431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C988AF23-9C3D-3BA1-53B7-8CCAEB14B7C8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FDFE1DA0-B147-1F75-3CD3-EB00BABF38D8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374417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AFCE-F05B-7073-A1BF-7E7A8305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A71FE9-6AE5-898A-BDE8-11B0F9432F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2A7589-96F4-AB94-8D94-7EAAB76076C0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- Statistics by Severity</a:t>
            </a:r>
            <a:endParaRPr lang="en-BS" sz="4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D0684-F5E2-5A5D-E070-B3029BB1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52137"/>
            <a:ext cx="1635002" cy="427086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0B98578D-0A42-9E2D-E5E3-0D3F698A39E1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9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314FA1-9AD7-E1DD-5F1B-DBF67E90E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8501" y="2659063"/>
            <a:ext cx="12603612" cy="6282296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76F530D8-DC5D-40BB-5216-855D1E1B9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4069474" y="6455822"/>
            <a:ext cx="3304127" cy="24855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935E80-84B1-69FE-AAB9-0AA4A596FC1F}"/>
              </a:ext>
            </a:extLst>
          </p:cNvPr>
          <p:cNvSpPr txBox="1">
            <a:spLocks/>
          </p:cNvSpPr>
          <p:nvPr/>
        </p:nvSpPr>
        <p:spPr>
          <a:xfrm>
            <a:off x="11158107" y="9058813"/>
            <a:ext cx="3304127" cy="386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Source NVD 14/03/2024</a:t>
            </a:r>
            <a:endParaRPr lang="pt-BR" sz="1600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36647503-F953-F71C-5C8C-F2ABC117CC19}"/>
              </a:ext>
            </a:extLst>
          </p:cNvPr>
          <p:cNvSpPr txBox="1"/>
          <p:nvPr/>
        </p:nvSpPr>
        <p:spPr>
          <a:xfrm>
            <a:off x="11887200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PBS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18D242F0-FB41-8D25-9C47-DCF08BFFB873}"/>
              </a:ext>
            </a:extLst>
          </p:cNvPr>
          <p:cNvSpPr txBox="1"/>
          <p:nvPr/>
        </p:nvSpPr>
        <p:spPr>
          <a:xfrm>
            <a:off x="12823653" y="654787"/>
            <a:ext cx="847412" cy="23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OSINT</a:t>
            </a: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694DDEC-2420-0B88-C731-98D3426E25B2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62415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1119</Words>
  <Application>Microsoft Office PowerPoint</Application>
  <PresentationFormat>Custom</PresentationFormat>
  <Paragraphs>252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Cooper Hewitt Bold</vt:lpstr>
      <vt:lpstr>DM Sans Bold</vt:lpstr>
      <vt:lpstr>DM Sans</vt:lpstr>
      <vt:lpstr>Arial</vt:lpstr>
      <vt:lpstr>Cooper Hewitt</vt:lpstr>
      <vt:lpstr>Wingdings 3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2025-05-17T21:08:01Z</dcterms:created>
  <dcterms:modified xsi:type="dcterms:W3CDTF">2025-05-18T15:18:54Z</dcterms:modified>
  <dc:identifier/>
</cp:coreProperties>
</file>